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94711" autoAdjust="0"/>
  </p:normalViewPr>
  <p:slideViewPr>
    <p:cSldViewPr snapToGrid="0" snapToObjects="1">
      <p:cViewPr varScale="1">
        <p:scale>
          <a:sx n="113" d="100"/>
          <a:sy n="113" d="100"/>
        </p:scale>
        <p:origin x="1554"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3/24/2019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8BDFEC3-8487-43E8-A154-7C12CBC1FFF2}" type="slidenum">
              <a:rPr lang="en-US" smtClean="0"/>
              <a:t>1</a:t>
            </a:fld>
            <a:endParaRPr lang="en-US"/>
          </a:p>
        </p:txBody>
      </p:sp>
    </p:spTree>
    <p:extLst>
      <p:ext uri="{BB962C8B-B14F-4D97-AF65-F5344CB8AC3E}">
        <p14:creationId xmlns:p14="http://schemas.microsoft.com/office/powerpoint/2010/main" val="30667965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but my two favorite backyards are UMKC and KUMC. I’m half Kangaroo and half Jayhawk.</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So when this guy offered me a chance to work at KU Med Center in Medical Informatics, I said “Heck yes!” Now they hated me at UMKC for this. I had child care commitments and so to find the time to work with Russ I had to drop some really good things at UMKC. But I had to do this, because Medical Informatics is just like Statistics. They also get to play in everyone’s backyard.</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common standard for research using the electronic health record is i2b2.</a:t>
            </a:r>
          </a:p>
          <a:p>
            <a:pPr marL="0" lvl="0" indent="0">
              <a:buNone/>
            </a:pPr>
            <a:endParaRPr/>
          </a:p>
          <a:p>
            <a:pPr marL="0" lvl="0" indent="0">
              <a:buNone/>
            </a:pPr>
            <a:r>
              <a:t>It’s an open standard which should be attractive to anyone in this audience who is a student. You learn i2b2 here, and everything you learn will transfer directly to the job you get after you graduate.</a:t>
            </a:r>
          </a:p>
          <a:p>
            <a:pPr marL="0" lvl="0" indent="0">
              <a:buNone/>
            </a:pPr>
            <a:endParaRPr/>
          </a:p>
          <a:p>
            <a:pPr marL="0" lvl="0" indent="0">
              <a:buNone/>
            </a:pPr>
            <a:r>
              <a:t>They are using i2b2 at some of the local playgrounds that I showed earlier: Children’s Mercy, Saint Luke’s, and Truman Medical Center. But the i2b2 system at KU Med Center is really great. They’ve included records from both the billing side and the clinical side. How cool is that! They’ve integrated the electronic health record with a cancer registry and a trauma registry. They have a slick system called data builder, which dumps the i2b2 records into a SQLite database that you can import into R, and they even let mere mortals like me query directly from the actual database.</a:t>
            </a:r>
          </a:p>
          <a:p>
            <a:pPr marL="0" lvl="0" indent="0">
              <a:buNone/>
            </a:pPr>
            <a:endParaRPr/>
          </a:p>
          <a:p>
            <a:pPr marL="0" lvl="0" indent="0">
              <a:buNone/>
            </a:pPr>
            <a:r>
              <a:t>The i2b2 software is great for targetted research involving a well structured research hypothesis. But for data mining, which is a more unstructured approach, you have to dig a bit deeper.</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Here’s the database schema for i2b2. For something as complex as the Electronic Health Record, it’s a very spartan design. It has to be, as we’ll see in a minute.</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Here’s something simple you can only do easily if you can directly query the database. This is a simple program for getting a list of certain types of operations. You’re looking for the suffix “ectomy” which is Greek for “cut it out.” Here’s a bit of SQL code and some post-processing in R. You should be able to do this in SAS as well, but I haven’t tested it yet.</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full list of “ectomies” would be about twice as big. And that illustrates a key challenge with this type of data. It is very sparse. There are hundreds of things that a surgeon can cut out of you, but you should be very grateful that the doctor only chops out one or two things at the most. Looking at the drugs that you could get, even the worst polypharmacy cases would be a small fraction of thousands of drugs that are available. The number of diagnosis codes that you are assigned is also a small fraction of the number of diagnoses that they could hang on you. So the design matrix for any regression model in this area becomes really huge and most of the entries are zeros.</a:t>
            </a:r>
          </a:p>
          <a:p>
            <a:pPr marL="0" lvl="0" indent="0">
              <a:buNone/>
            </a:pPr>
            <a:endParaRPr/>
          </a:p>
          <a:p>
            <a:pPr marL="0" lvl="0" indent="0">
              <a:buNone/>
            </a:pPr>
            <a:r>
              <a:t>The other thing about the electronic health record is that each operation, each drug, each diagnosis code sits on a separate record. It has to, or the record would string out so long that it would be unmanageable. So you can’t say “Give me the record for a patient with sleep apnea getting Propofol anesthetic for a septoplasty.” You can only find records to match multiple criteria using a self-join. Self-joins are tricky. They usually require using nested queries and they can be very inefficient.</a:t>
            </a:r>
          </a:p>
          <a:p>
            <a:pPr marL="0" lvl="0" indent="0">
              <a:buNone/>
            </a:pPr>
            <a:endParaRPr/>
          </a:p>
          <a:p>
            <a:pPr marL="0" lvl="0" indent="0">
              <a:buNone/>
            </a:pPr>
            <a:r>
              <a:t>I don’t want to scare you away though. Mining the electronic health records has been one of the most fun backyards I’ve had a chance to play in.</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Now, what I’ve shown you so far isn’t too fancy, but there’s someone else in Medical Informatics, Mei Liu, who is a lot smarter than me, and she has several research publications on Acute Kidney Injury, A big NSF grant, and a PostDoc working with her.</a:t>
            </a:r>
          </a:p>
        </p:txBody>
      </p:sp>
      <p:sp>
        <p:nvSpPr>
          <p:cNvPr id="4" name="Slide Number Placeholder 3"/>
          <p:cNvSpPr>
            <a:spLocks noGrp="1"/>
          </p:cNvSpPr>
          <p:nvPr>
            <p:ph type="sldNum" sz="quarter" idx="10"/>
          </p:nvPr>
        </p:nvSpPr>
        <p:spPr/>
        <p:txBody>
          <a:bodyPr/>
          <a:lstStyle/>
          <a:p>
            <a:fld id="{18BDFEC3-8487-43E8-A154-7C12CBC1FFF2}"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So if you want to work in this area that I call “Mining the electronic health record” you need four things. You need to have a working knowledge of SQL. You also have to be pretty good at data wrangling. Data wrangling is a term that some guy, I’m sure it was a guy, developed to make the term data management sound more macho.</a:t>
            </a:r>
          </a:p>
          <a:p>
            <a:pPr marL="0" lvl="0" indent="0">
              <a:buNone/>
            </a:pPr>
            <a:endParaRPr/>
          </a:p>
          <a:p>
            <a:pPr marL="0" lvl="0" indent="0">
              <a:buNone/>
            </a:pPr>
            <a:r>
              <a:t>More important than these technical skills is that you have to get excited about data. If you weren’t salivating at the code that pulled every whatever-ectomy out of the database, then maybe this isn’t for you. The final requirement, though, and one that I am sure you already have, is an interesting backyard. I’m not a doctor, and all the examples I come up with on my own for mining the electronic health record are pretty trivial from a medical perspective. If you can bring me an interesting medical question, I can help you with the SQL and the data wrangling.</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If you want to work in this area. We have scheduled an informatics meetup on May 23. We’ll have speakers from the beginner’s intermediate, and advanced spectrum of data mining. Mei Liu and I will be there along with a bunch of others in Russ’s department. If you’ve got an interesting backyard, we want you to be there, too.</a:t>
            </a:r>
          </a:p>
        </p:txBody>
      </p:sp>
      <p:sp>
        <p:nvSpPr>
          <p:cNvPr id="4" name="Slide Number Placeholder 3"/>
          <p:cNvSpPr>
            <a:spLocks noGrp="1"/>
          </p:cNvSpPr>
          <p:nvPr>
            <p:ph type="sldNum" sz="quarter" idx="10"/>
          </p:nvPr>
        </p:nvSpPr>
        <p:spPr/>
        <p:txBody>
          <a:bodyPr/>
          <a:lstStyle/>
          <a:p>
            <a:fld id="{18BDFEC3-8487-43E8-A154-7C12CBC1FFF2}"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8BDFEC3-8487-43E8-A154-7C12CBC1FFF2}" type="slidenum">
              <a:rPr lang="en-US" smtClean="0"/>
              <a:t>19</a:t>
            </a:fld>
            <a:endParaRPr lang="en-US"/>
          </a:p>
        </p:txBody>
      </p:sp>
    </p:spTree>
    <p:extLst>
      <p:ext uri="{BB962C8B-B14F-4D97-AF65-F5344CB8AC3E}">
        <p14:creationId xmlns:p14="http://schemas.microsoft.com/office/powerpoint/2010/main" val="3107631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Let’s start with a bad joke. How many researchers does it take to screw in a lightbulb? Fifteen. One to screw in the lightbulb and fourteen to serve as co-authors.</a:t>
            </a:r>
          </a:p>
          <a:p>
            <a:pPr marL="0" lvl="0" indent="0">
              <a:buNone/>
            </a:pPr>
            <a:endParaRPr/>
          </a:p>
          <a:p>
            <a:pPr marL="0" lvl="0" indent="0">
              <a:buNone/>
            </a:pPr>
            <a:r>
              <a:t>I have to admit I’m one of those fourteen. I written some of my own articles, but some of my best work is when I’m third, fifth, or eight co-author.</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I’m in strong agreement with the famous statistician, John Tukey, who said “The best thing about being a statistician is that you get to play in everyone’s backyard.”</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Here are some of the local backyards I’ve gotten to play in. Children’s Mercy, …</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Cleveland Chiropractic, …</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MRi Global, …</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North Kansas City Hospital, …</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Saint Luke’s Hospital, …</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and Truman Medical Center, …</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3/24/2019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3/24/2019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3/24/2019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3/24/2019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3/24/2019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3/24/2019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3/24/2019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3/24/2019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3/24/2019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kumc-bmi/heron-i2b2-analytics"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marL="0" lvl="0" indent="0">
              <a:buNone/>
            </a:pPr>
            <a:r>
              <a:t>Mining the Electronic Health Record</a:t>
            </a:r>
          </a:p>
        </p:txBody>
      </p:sp>
      <p:sp>
        <p:nvSpPr>
          <p:cNvPr id="3" name="Subtitle 2"/>
          <p:cNvSpPr>
            <a:spLocks noGrp="1"/>
          </p:cNvSpPr>
          <p:nvPr>
            <p:ph type="subTitle" idx="1"/>
          </p:nvPr>
        </p:nvSpPr>
        <p:spPr>
          <a:xfrm>
            <a:off x="1371600" y="3886200"/>
            <a:ext cx="6400800" cy="1752600"/>
          </a:xfrm>
        </p:spPr>
        <p:txBody>
          <a:bodyPr/>
          <a:lstStyle/>
          <a:p>
            <a:pPr marL="0" lvl="0" indent="0">
              <a:buNone/>
            </a:pPr>
            <a:br/>
            <a:br/>
            <a:r>
              <a:t>Steve Simon, Department of Biomedical and Health Informatics, UMKC</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UMKC and KUMC</a:t>
            </a:r>
          </a:p>
        </p:txBody>
      </p:sp>
      <p:pic>
        <p:nvPicPr>
          <p:cNvPr id="3" name="Picture 1" descr="images/kangaroo-jayhawk.png"/>
          <p:cNvPicPr>
            <a:picLocks noGrp="1" noChangeAspect="1"/>
          </p:cNvPicPr>
          <p:nvPr/>
        </p:nvPicPr>
        <p:blipFill>
          <a:blip r:embed="rId3"/>
          <a:stretch>
            <a:fillRect/>
          </a:stretch>
        </p:blipFill>
        <p:spPr bwMode="auto">
          <a:xfrm>
            <a:off x="457200" y="1727200"/>
            <a:ext cx="8229600" cy="37719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UMKC and KUMC mascots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New backyard: Russ Waitman</a:t>
            </a:r>
          </a:p>
        </p:txBody>
      </p:sp>
      <p:pic>
        <p:nvPicPr>
          <p:cNvPr id="3" name="Picture 1" descr="images/waitman-resized.png"/>
          <p:cNvPicPr>
            <a:picLocks noGrp="1" noChangeAspect="1"/>
          </p:cNvPicPr>
          <p:nvPr/>
        </p:nvPicPr>
        <p:blipFill>
          <a:blip r:embed="rId3"/>
          <a:stretch>
            <a:fillRect/>
          </a:stretch>
        </p:blipFill>
        <p:spPr bwMode="auto">
          <a:xfrm>
            <a:off x="2413000" y="1600200"/>
            <a:ext cx="43307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Russ Waitman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i2b2 software</a:t>
            </a:r>
          </a:p>
        </p:txBody>
      </p:sp>
      <p:pic>
        <p:nvPicPr>
          <p:cNvPr id="3" name="Picture 1" descr="images/i2b2-software-resized.png"/>
          <p:cNvPicPr>
            <a:picLocks noGrp="1" noChangeAspect="1"/>
          </p:cNvPicPr>
          <p:nvPr/>
        </p:nvPicPr>
        <p:blipFill>
          <a:blip r:embed="rId3"/>
          <a:stretch>
            <a:fillRect/>
          </a:stretch>
        </p:blipFill>
        <p:spPr bwMode="auto">
          <a:xfrm>
            <a:off x="1574800" y="1600200"/>
            <a:ext cx="6007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Screenshot of i2b2 software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database structure behind i2b2</a:t>
            </a:r>
          </a:p>
        </p:txBody>
      </p:sp>
      <p:pic>
        <p:nvPicPr>
          <p:cNvPr id="3" name="Picture 1" descr="images/i2b2-schema-resized.png"/>
          <p:cNvPicPr>
            <a:picLocks noGrp="1" noChangeAspect="1"/>
          </p:cNvPicPr>
          <p:nvPr/>
        </p:nvPicPr>
        <p:blipFill>
          <a:blip r:embed="rId3"/>
          <a:stretch>
            <a:fillRect/>
          </a:stretch>
        </p:blipFill>
        <p:spPr bwMode="auto">
          <a:xfrm>
            <a:off x="1612900" y="1600200"/>
            <a:ext cx="59309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Diagram of i2b2 schema</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many surgeries?</a:t>
            </a:r>
          </a:p>
        </p:txBody>
      </p:sp>
      <p:sp>
        <p:nvSpPr>
          <p:cNvPr id="3" name="Content Placeholder 2"/>
          <p:cNvSpPr>
            <a:spLocks noGrp="1"/>
          </p:cNvSpPr>
          <p:nvPr>
            <p:ph idx="1"/>
          </p:nvPr>
        </p:nvSpPr>
        <p:spPr/>
        <p:txBody>
          <a:bodyPr>
            <a:noAutofit/>
          </a:bodyPr>
          <a:lstStyle/>
          <a:p>
            <a:pPr marL="1270000" lvl="0" indent="0">
              <a:buNone/>
            </a:pPr>
            <a:r>
              <a:rPr sz="1200" dirty="0" err="1">
                <a:latin typeface="Courier"/>
              </a:rPr>
              <a:t>select_surgeries</a:t>
            </a:r>
            <a:r>
              <a:rPr sz="1200" dirty="0">
                <a:latin typeface="Courier"/>
              </a:rPr>
              <a:t> &lt;-</a:t>
            </a:r>
            <a:r>
              <a:rPr sz="1200" dirty="0">
                <a:solidFill>
                  <a:srgbClr val="4070A0"/>
                </a:solidFill>
                <a:latin typeface="Courier"/>
              </a:rPr>
              <a:t> </a:t>
            </a:r>
            <a:br>
              <a:rPr sz="2000" dirty="0"/>
            </a:br>
            <a:r>
              <a:rPr sz="1200" dirty="0">
                <a:solidFill>
                  <a:srgbClr val="4070A0"/>
                </a:solidFill>
                <a:latin typeface="Courier"/>
              </a:rPr>
              <a:t>  "SELECT </a:t>
            </a:r>
            <a:r>
              <a:rPr sz="1200" dirty="0" err="1">
                <a:solidFill>
                  <a:srgbClr val="4070A0"/>
                </a:solidFill>
                <a:latin typeface="Courier"/>
              </a:rPr>
              <a:t>name_char</a:t>
            </a:r>
            <a:r>
              <a:rPr sz="1200" dirty="0">
                <a:solidFill>
                  <a:srgbClr val="4070A0"/>
                </a:solidFill>
                <a:latin typeface="Courier"/>
              </a:rPr>
              <a:t> FROM </a:t>
            </a:r>
            <a:r>
              <a:rPr sz="1200" dirty="0" err="1">
                <a:solidFill>
                  <a:srgbClr val="4070A0"/>
                </a:solidFill>
                <a:latin typeface="Courier"/>
              </a:rPr>
              <a:t>blueherondata.concept_dimension</a:t>
            </a:r>
            <a:br>
              <a:rPr sz="2000" dirty="0"/>
            </a:br>
            <a:r>
              <a:rPr sz="1200" dirty="0">
                <a:solidFill>
                  <a:srgbClr val="4070A0"/>
                </a:solidFill>
                <a:latin typeface="Courier"/>
              </a:rPr>
              <a:t>     WHERE </a:t>
            </a:r>
            <a:r>
              <a:rPr sz="1200" dirty="0" err="1">
                <a:solidFill>
                  <a:srgbClr val="4070A0"/>
                </a:solidFill>
                <a:latin typeface="Courier"/>
              </a:rPr>
              <a:t>name_char</a:t>
            </a:r>
            <a:r>
              <a:rPr sz="1200" dirty="0">
                <a:solidFill>
                  <a:srgbClr val="4070A0"/>
                </a:solidFill>
                <a:latin typeface="Courier"/>
              </a:rPr>
              <a:t> LIKE '%</a:t>
            </a:r>
            <a:r>
              <a:rPr sz="1200" dirty="0" err="1">
                <a:solidFill>
                  <a:srgbClr val="4070A0"/>
                </a:solidFill>
                <a:latin typeface="Courier"/>
              </a:rPr>
              <a:t>ectomy</a:t>
            </a:r>
            <a:r>
              <a:rPr sz="1200" dirty="0">
                <a:solidFill>
                  <a:srgbClr val="4070A0"/>
                </a:solidFill>
                <a:latin typeface="Courier"/>
              </a:rPr>
              <a:t>%'"</a:t>
            </a:r>
            <a:r>
              <a:rPr sz="1200" dirty="0">
                <a:latin typeface="Courier"/>
              </a:rPr>
              <a:t>     </a:t>
            </a:r>
            <a:br>
              <a:rPr sz="2000" dirty="0"/>
            </a:br>
            <a:r>
              <a:rPr sz="1200" b="1" dirty="0" err="1">
                <a:solidFill>
                  <a:srgbClr val="007020"/>
                </a:solidFill>
                <a:latin typeface="Courier"/>
              </a:rPr>
              <a:t>dbGetQuery</a:t>
            </a:r>
            <a:r>
              <a:rPr sz="1200" dirty="0">
                <a:latin typeface="Courier"/>
              </a:rPr>
              <a:t>(</a:t>
            </a:r>
            <a:r>
              <a:rPr sz="1200" dirty="0" err="1">
                <a:latin typeface="Courier"/>
              </a:rPr>
              <a:t>c_connect</a:t>
            </a:r>
            <a:r>
              <a:rPr sz="1200" dirty="0">
                <a:latin typeface="Courier"/>
              </a:rPr>
              <a:t>, </a:t>
            </a:r>
            <a:r>
              <a:rPr sz="1200" dirty="0" err="1">
                <a:latin typeface="Courier"/>
              </a:rPr>
              <a:t>select_surgeries</a:t>
            </a:r>
            <a:r>
              <a:rPr sz="1200" dirty="0">
                <a:latin typeface="Courier"/>
              </a:rPr>
              <a:t>) </a:t>
            </a:r>
            <a:r>
              <a:rPr sz="1200" dirty="0">
                <a:solidFill>
                  <a:srgbClr val="666666"/>
                </a:solidFill>
                <a:latin typeface="Courier"/>
              </a:rPr>
              <a:t>%&gt;%</a:t>
            </a:r>
            <a:r>
              <a:rPr sz="1200" dirty="0">
                <a:solidFill>
                  <a:srgbClr val="4070A0"/>
                </a:solidFill>
                <a:latin typeface="Courier"/>
              </a:rPr>
              <a:t>   </a:t>
            </a:r>
            <a:r>
              <a:rPr sz="1200" i="1" dirty="0">
                <a:solidFill>
                  <a:srgbClr val="60A0B0"/>
                </a:solidFill>
                <a:latin typeface="Courier"/>
              </a:rPr>
              <a:t># Extract records</a:t>
            </a:r>
            <a:br>
              <a:rPr sz="2000" dirty="0"/>
            </a:br>
            <a:r>
              <a:rPr sz="1200" dirty="0">
                <a:solidFill>
                  <a:srgbClr val="4070A0"/>
                </a:solidFill>
                <a:latin typeface="Courier"/>
              </a:rPr>
              <a:t>  </a:t>
            </a:r>
            <a:r>
              <a:rPr sz="1200" b="1" dirty="0" err="1">
                <a:solidFill>
                  <a:srgbClr val="007020"/>
                </a:solidFill>
                <a:latin typeface="Courier"/>
              </a:rPr>
              <a:t>use_series</a:t>
            </a:r>
            <a:r>
              <a:rPr sz="1200" dirty="0">
                <a:latin typeface="Courier"/>
              </a:rPr>
              <a:t>(NAME_CHAR) </a:t>
            </a:r>
            <a:r>
              <a:rPr sz="1200" dirty="0">
                <a:solidFill>
                  <a:srgbClr val="666666"/>
                </a:solidFill>
                <a:latin typeface="Courier"/>
              </a:rPr>
              <a:t>%&gt;%</a:t>
            </a:r>
            <a:r>
              <a:rPr sz="1200" dirty="0">
                <a:solidFill>
                  <a:srgbClr val="4070A0"/>
                </a:solidFill>
                <a:latin typeface="Courier"/>
              </a:rPr>
              <a:t>                   </a:t>
            </a:r>
            <a:r>
              <a:rPr sz="1200" i="1" dirty="0">
                <a:solidFill>
                  <a:srgbClr val="60A0B0"/>
                </a:solidFill>
                <a:latin typeface="Courier"/>
              </a:rPr>
              <a:t># Convert to vector</a:t>
            </a:r>
            <a:br>
              <a:rPr sz="2000" dirty="0"/>
            </a:br>
            <a:r>
              <a:rPr sz="1200" dirty="0">
                <a:solidFill>
                  <a:srgbClr val="4070A0"/>
                </a:solidFill>
                <a:latin typeface="Courier"/>
              </a:rPr>
              <a:t>  </a:t>
            </a:r>
            <a:r>
              <a:rPr sz="1200" b="1" dirty="0" err="1">
                <a:solidFill>
                  <a:srgbClr val="007020"/>
                </a:solidFill>
                <a:latin typeface="Courier"/>
              </a:rPr>
              <a:t>strsplit</a:t>
            </a:r>
            <a:r>
              <a:rPr sz="1200" dirty="0">
                <a:latin typeface="Courier"/>
              </a:rPr>
              <a:t>(</a:t>
            </a:r>
            <a:r>
              <a:rPr sz="1200" dirty="0">
                <a:solidFill>
                  <a:srgbClr val="4070A0"/>
                </a:solidFill>
                <a:latin typeface="Courier"/>
              </a:rPr>
              <a:t>" "</a:t>
            </a:r>
            <a:r>
              <a:rPr sz="1200" dirty="0">
                <a:latin typeface="Courier"/>
              </a:rPr>
              <a:t>) </a:t>
            </a:r>
            <a:r>
              <a:rPr sz="1200" dirty="0">
                <a:solidFill>
                  <a:srgbClr val="666666"/>
                </a:solidFill>
                <a:latin typeface="Courier"/>
              </a:rPr>
              <a:t>%&gt;%</a:t>
            </a:r>
            <a:r>
              <a:rPr sz="1200" dirty="0">
                <a:solidFill>
                  <a:srgbClr val="4070A0"/>
                </a:solidFill>
                <a:latin typeface="Courier"/>
              </a:rPr>
              <a:t>                           </a:t>
            </a:r>
            <a:r>
              <a:rPr sz="1200" i="1" dirty="0">
                <a:solidFill>
                  <a:srgbClr val="60A0B0"/>
                </a:solidFill>
                <a:latin typeface="Courier"/>
              </a:rPr>
              <a:t># Split into words</a:t>
            </a:r>
            <a:br>
              <a:rPr sz="2000" dirty="0"/>
            </a:br>
            <a:r>
              <a:rPr sz="1200" dirty="0">
                <a:solidFill>
                  <a:srgbClr val="4070A0"/>
                </a:solidFill>
                <a:latin typeface="Courier"/>
              </a:rPr>
              <a:t>  </a:t>
            </a:r>
            <a:r>
              <a:rPr sz="1200" dirty="0" err="1">
                <a:latin typeface="Courier"/>
              </a:rPr>
              <a:t>unlist</a:t>
            </a:r>
            <a:r>
              <a:rPr sz="1200" dirty="0">
                <a:latin typeface="Courier"/>
              </a:rPr>
              <a:t> </a:t>
            </a:r>
            <a:r>
              <a:rPr sz="1200" dirty="0">
                <a:solidFill>
                  <a:srgbClr val="666666"/>
                </a:solidFill>
                <a:latin typeface="Courier"/>
              </a:rPr>
              <a:t>%&gt;%</a:t>
            </a:r>
            <a:r>
              <a:rPr sz="1200" dirty="0">
                <a:solidFill>
                  <a:srgbClr val="4070A0"/>
                </a:solidFill>
                <a:latin typeface="Courier"/>
              </a:rPr>
              <a:t>                                  </a:t>
            </a:r>
            <a:r>
              <a:rPr sz="1200" i="1" dirty="0">
                <a:solidFill>
                  <a:srgbClr val="60A0B0"/>
                </a:solidFill>
                <a:latin typeface="Courier"/>
              </a:rPr>
              <a:t># Re-convert to vector</a:t>
            </a:r>
            <a:br>
              <a:rPr sz="2000" dirty="0"/>
            </a:br>
            <a:r>
              <a:rPr sz="1200" dirty="0">
                <a:solidFill>
                  <a:srgbClr val="4070A0"/>
                </a:solidFill>
                <a:latin typeface="Courier"/>
              </a:rPr>
              <a:t>  </a:t>
            </a:r>
            <a:r>
              <a:rPr sz="1200" dirty="0" err="1">
                <a:latin typeface="Courier"/>
              </a:rPr>
              <a:t>tolower</a:t>
            </a:r>
            <a:r>
              <a:rPr sz="1200" dirty="0">
                <a:latin typeface="Courier"/>
              </a:rPr>
              <a:t> </a:t>
            </a:r>
            <a:r>
              <a:rPr sz="1200" dirty="0">
                <a:solidFill>
                  <a:srgbClr val="666666"/>
                </a:solidFill>
                <a:latin typeface="Courier"/>
              </a:rPr>
              <a:t>%&gt;%</a:t>
            </a:r>
            <a:r>
              <a:rPr sz="1200" dirty="0">
                <a:solidFill>
                  <a:srgbClr val="4070A0"/>
                </a:solidFill>
                <a:latin typeface="Courier"/>
              </a:rPr>
              <a:t>                                 </a:t>
            </a:r>
            <a:r>
              <a:rPr sz="1200" i="1" dirty="0">
                <a:solidFill>
                  <a:srgbClr val="60A0B0"/>
                </a:solidFill>
                <a:latin typeface="Courier"/>
              </a:rPr>
              <a:t># Force to lower case</a:t>
            </a:r>
            <a:br>
              <a:rPr sz="2000" dirty="0"/>
            </a:br>
            <a:r>
              <a:rPr sz="1200" dirty="0">
                <a:solidFill>
                  <a:srgbClr val="4070A0"/>
                </a:solidFill>
                <a:latin typeface="Courier"/>
              </a:rPr>
              <a:t>  </a:t>
            </a:r>
            <a:r>
              <a:rPr sz="1200" b="1" dirty="0">
                <a:solidFill>
                  <a:srgbClr val="007020"/>
                </a:solidFill>
                <a:latin typeface="Courier"/>
              </a:rPr>
              <a:t>grep</a:t>
            </a:r>
            <a:r>
              <a:rPr sz="1200" dirty="0">
                <a:latin typeface="Courier"/>
              </a:rPr>
              <a:t>(</a:t>
            </a:r>
            <a:r>
              <a:rPr sz="1200" dirty="0">
                <a:solidFill>
                  <a:srgbClr val="4070A0"/>
                </a:solidFill>
                <a:latin typeface="Courier"/>
              </a:rPr>
              <a:t>"</a:t>
            </a:r>
            <a:r>
              <a:rPr sz="1200" dirty="0" err="1">
                <a:solidFill>
                  <a:srgbClr val="4070A0"/>
                </a:solidFill>
                <a:latin typeface="Courier"/>
              </a:rPr>
              <a:t>ectomy</a:t>
            </a:r>
            <a:r>
              <a:rPr sz="1200" dirty="0">
                <a:solidFill>
                  <a:srgbClr val="4070A0"/>
                </a:solidFill>
                <a:latin typeface="Courier"/>
              </a:rPr>
              <a:t>"</a:t>
            </a:r>
            <a:r>
              <a:rPr sz="1200" dirty="0">
                <a:latin typeface="Courier"/>
              </a:rPr>
              <a:t>, ., </a:t>
            </a:r>
            <a:r>
              <a:rPr sz="1200" dirty="0">
                <a:solidFill>
                  <a:srgbClr val="902000"/>
                </a:solidFill>
                <a:latin typeface="Courier"/>
              </a:rPr>
              <a:t>value=</a:t>
            </a:r>
            <a:r>
              <a:rPr sz="1200" dirty="0">
                <a:solidFill>
                  <a:srgbClr val="007020"/>
                </a:solidFill>
                <a:latin typeface="Courier"/>
              </a:rPr>
              <a:t>TRUE</a:t>
            </a:r>
            <a:r>
              <a:rPr sz="1200" dirty="0">
                <a:latin typeface="Courier"/>
              </a:rPr>
              <a:t>) </a:t>
            </a:r>
            <a:r>
              <a:rPr sz="1200" dirty="0">
                <a:solidFill>
                  <a:srgbClr val="666666"/>
                </a:solidFill>
                <a:latin typeface="Courier"/>
              </a:rPr>
              <a:t>%&gt;%</a:t>
            </a:r>
            <a:r>
              <a:rPr sz="1200" dirty="0">
                <a:solidFill>
                  <a:srgbClr val="4070A0"/>
                </a:solidFill>
                <a:latin typeface="Courier"/>
              </a:rPr>
              <a:t>           </a:t>
            </a:r>
            <a:r>
              <a:rPr sz="1200" i="1" dirty="0">
                <a:solidFill>
                  <a:srgbClr val="60A0B0"/>
                </a:solidFill>
                <a:latin typeface="Courier"/>
              </a:rPr>
              <a:t># Toss extraneous words</a:t>
            </a:r>
            <a:br>
              <a:rPr sz="2000" dirty="0"/>
            </a:br>
            <a:r>
              <a:rPr sz="1200" dirty="0">
                <a:solidFill>
                  <a:srgbClr val="4070A0"/>
                </a:solidFill>
                <a:latin typeface="Courier"/>
              </a:rPr>
              <a:t>  </a:t>
            </a:r>
            <a:r>
              <a:rPr sz="1200" b="1" dirty="0" err="1">
                <a:solidFill>
                  <a:srgbClr val="007020"/>
                </a:solidFill>
                <a:latin typeface="Courier"/>
              </a:rPr>
              <a:t>gsub</a:t>
            </a:r>
            <a:r>
              <a:rPr sz="1200" dirty="0">
                <a:latin typeface="Courier"/>
              </a:rPr>
              <a:t>(</a:t>
            </a:r>
            <a:r>
              <a:rPr sz="1200" dirty="0">
                <a:solidFill>
                  <a:srgbClr val="4070A0"/>
                </a:solidFill>
                <a:latin typeface="Courier"/>
              </a:rPr>
              <a:t>"[[:</a:t>
            </a:r>
            <a:r>
              <a:rPr sz="1200" dirty="0" err="1">
                <a:solidFill>
                  <a:srgbClr val="4070A0"/>
                </a:solidFill>
                <a:latin typeface="Courier"/>
              </a:rPr>
              <a:t>punct</a:t>
            </a:r>
            <a:r>
              <a:rPr sz="1200" dirty="0">
                <a:solidFill>
                  <a:srgbClr val="4070A0"/>
                </a:solidFill>
                <a:latin typeface="Courier"/>
              </a:rPr>
              <a:t>:]]"</a:t>
            </a:r>
            <a:r>
              <a:rPr sz="1200" dirty="0">
                <a:latin typeface="Courier"/>
              </a:rPr>
              <a:t>, </a:t>
            </a:r>
            <a:r>
              <a:rPr sz="1200" dirty="0">
                <a:solidFill>
                  <a:srgbClr val="4070A0"/>
                </a:solidFill>
                <a:latin typeface="Courier"/>
              </a:rPr>
              <a:t>""</a:t>
            </a:r>
            <a:r>
              <a:rPr sz="1200" dirty="0">
                <a:latin typeface="Courier"/>
              </a:rPr>
              <a:t>, .) </a:t>
            </a:r>
            <a:r>
              <a:rPr sz="1200" dirty="0">
                <a:solidFill>
                  <a:srgbClr val="666666"/>
                </a:solidFill>
                <a:latin typeface="Courier"/>
              </a:rPr>
              <a:t>%&gt;%</a:t>
            </a:r>
            <a:r>
              <a:rPr sz="1200" dirty="0">
                <a:solidFill>
                  <a:srgbClr val="4070A0"/>
                </a:solidFill>
                <a:latin typeface="Courier"/>
              </a:rPr>
              <a:t>              </a:t>
            </a:r>
            <a:r>
              <a:rPr sz="1200" i="1" dirty="0">
                <a:solidFill>
                  <a:srgbClr val="60A0B0"/>
                </a:solidFill>
                <a:latin typeface="Courier"/>
              </a:rPr>
              <a:t># Remove punctuation</a:t>
            </a:r>
            <a:br>
              <a:rPr sz="2000" dirty="0"/>
            </a:br>
            <a:r>
              <a:rPr sz="1200" dirty="0">
                <a:solidFill>
                  <a:srgbClr val="4070A0"/>
                </a:solidFill>
                <a:latin typeface="Courier"/>
              </a:rPr>
              <a:t>  </a:t>
            </a:r>
            <a:r>
              <a:rPr sz="1200" b="1" dirty="0" err="1">
                <a:solidFill>
                  <a:srgbClr val="007020"/>
                </a:solidFill>
                <a:latin typeface="Courier"/>
              </a:rPr>
              <a:t>gsub</a:t>
            </a:r>
            <a:r>
              <a:rPr sz="1200" dirty="0">
                <a:latin typeface="Courier"/>
              </a:rPr>
              <a:t>(</a:t>
            </a:r>
            <a:r>
              <a:rPr sz="1200" dirty="0">
                <a:solidFill>
                  <a:srgbClr val="4070A0"/>
                </a:solidFill>
                <a:latin typeface="Courier"/>
              </a:rPr>
              <a:t>"</a:t>
            </a:r>
            <a:r>
              <a:rPr sz="1200" dirty="0" err="1">
                <a:solidFill>
                  <a:srgbClr val="4070A0"/>
                </a:solidFill>
                <a:latin typeface="Courier"/>
              </a:rPr>
              <a:t>ectomy</a:t>
            </a:r>
            <a:r>
              <a:rPr sz="1200" dirty="0">
                <a:solidFill>
                  <a:srgbClr val="4070A0"/>
                </a:solidFill>
                <a:latin typeface="Courier"/>
              </a:rPr>
              <a:t>.*"</a:t>
            </a:r>
            <a:r>
              <a:rPr sz="1200" dirty="0">
                <a:latin typeface="Courier"/>
              </a:rPr>
              <a:t>, </a:t>
            </a:r>
            <a:r>
              <a:rPr sz="1200" dirty="0">
                <a:solidFill>
                  <a:srgbClr val="4070A0"/>
                </a:solidFill>
                <a:latin typeface="Courier"/>
              </a:rPr>
              <a:t>"-"</a:t>
            </a:r>
            <a:r>
              <a:rPr sz="1200" dirty="0">
                <a:latin typeface="Courier"/>
              </a:rPr>
              <a:t>, .) </a:t>
            </a:r>
            <a:r>
              <a:rPr sz="1200" dirty="0">
                <a:solidFill>
                  <a:srgbClr val="666666"/>
                </a:solidFill>
                <a:latin typeface="Courier"/>
              </a:rPr>
              <a:t>%&gt;%</a:t>
            </a:r>
            <a:r>
              <a:rPr sz="1200" dirty="0">
                <a:solidFill>
                  <a:srgbClr val="4070A0"/>
                </a:solidFill>
                <a:latin typeface="Courier"/>
              </a:rPr>
              <a:t>                </a:t>
            </a:r>
            <a:r>
              <a:rPr sz="1200" i="1" dirty="0">
                <a:solidFill>
                  <a:srgbClr val="60A0B0"/>
                </a:solidFill>
                <a:latin typeface="Courier"/>
              </a:rPr>
              <a:t># Remove </a:t>
            </a:r>
            <a:r>
              <a:rPr sz="1200" i="1" dirty="0" err="1">
                <a:solidFill>
                  <a:srgbClr val="60A0B0"/>
                </a:solidFill>
                <a:latin typeface="Courier"/>
              </a:rPr>
              <a:t>ectomy</a:t>
            </a:r>
            <a:r>
              <a:rPr sz="1200" i="1" dirty="0">
                <a:solidFill>
                  <a:srgbClr val="60A0B0"/>
                </a:solidFill>
                <a:latin typeface="Courier"/>
              </a:rPr>
              <a:t> suffix</a:t>
            </a:r>
            <a:br>
              <a:rPr sz="2000" dirty="0"/>
            </a:br>
            <a:r>
              <a:rPr sz="1200" dirty="0">
                <a:solidFill>
                  <a:srgbClr val="4070A0"/>
                </a:solidFill>
                <a:latin typeface="Courier"/>
              </a:rPr>
              <a:t>  </a:t>
            </a:r>
            <a:r>
              <a:rPr sz="1200" dirty="0">
                <a:latin typeface="Courier"/>
              </a:rPr>
              <a:t>unique </a:t>
            </a:r>
            <a:r>
              <a:rPr sz="1200" dirty="0">
                <a:solidFill>
                  <a:srgbClr val="666666"/>
                </a:solidFill>
                <a:latin typeface="Courier"/>
              </a:rPr>
              <a:t>%&gt;%</a:t>
            </a:r>
            <a:r>
              <a:rPr sz="1200" dirty="0">
                <a:solidFill>
                  <a:srgbClr val="4070A0"/>
                </a:solidFill>
                <a:latin typeface="Courier"/>
              </a:rPr>
              <a:t>                                  </a:t>
            </a:r>
            <a:r>
              <a:rPr sz="1200" i="1" dirty="0">
                <a:solidFill>
                  <a:srgbClr val="60A0B0"/>
                </a:solidFill>
                <a:latin typeface="Courier"/>
              </a:rPr>
              <a:t># Remove duplicates</a:t>
            </a:r>
            <a:br>
              <a:rPr sz="2000" dirty="0"/>
            </a:br>
            <a:r>
              <a:rPr sz="1200" dirty="0">
                <a:solidFill>
                  <a:srgbClr val="4070A0"/>
                </a:solidFill>
                <a:latin typeface="Courier"/>
              </a:rPr>
              <a:t>  </a:t>
            </a:r>
            <a:r>
              <a:rPr sz="1200" b="1" dirty="0">
                <a:solidFill>
                  <a:srgbClr val="007020"/>
                </a:solidFill>
                <a:latin typeface="Courier"/>
              </a:rPr>
              <a:t>sample</a:t>
            </a:r>
            <a:r>
              <a:rPr sz="1200" dirty="0">
                <a:latin typeface="Courier"/>
              </a:rPr>
              <a:t>(</a:t>
            </a:r>
            <a:r>
              <a:rPr sz="1200" dirty="0">
                <a:solidFill>
                  <a:srgbClr val="40A070"/>
                </a:solidFill>
                <a:latin typeface="Courier"/>
              </a:rPr>
              <a:t>100</a:t>
            </a:r>
            <a:r>
              <a:rPr sz="1200" dirty="0">
                <a:latin typeface="Courier"/>
              </a:rPr>
              <a:t>, </a:t>
            </a:r>
            <a:r>
              <a:rPr sz="1200" dirty="0">
                <a:solidFill>
                  <a:srgbClr val="902000"/>
                </a:solidFill>
                <a:latin typeface="Courier"/>
              </a:rPr>
              <a:t>replace=</a:t>
            </a:r>
            <a:r>
              <a:rPr sz="1200" dirty="0">
                <a:solidFill>
                  <a:srgbClr val="007020"/>
                </a:solidFill>
                <a:latin typeface="Courier"/>
              </a:rPr>
              <a:t>FALSE</a:t>
            </a:r>
            <a:r>
              <a:rPr sz="1200" dirty="0">
                <a:latin typeface="Courier"/>
              </a:rPr>
              <a:t>) </a:t>
            </a:r>
            <a:r>
              <a:rPr sz="1200" dirty="0">
                <a:solidFill>
                  <a:srgbClr val="666666"/>
                </a:solidFill>
                <a:latin typeface="Courier"/>
              </a:rPr>
              <a:t>%&gt;%</a:t>
            </a:r>
            <a:r>
              <a:rPr sz="1200" dirty="0">
                <a:solidFill>
                  <a:srgbClr val="4070A0"/>
                </a:solidFill>
                <a:latin typeface="Courier"/>
              </a:rPr>
              <a:t>              </a:t>
            </a:r>
            <a:r>
              <a:rPr sz="1200" i="1" dirty="0">
                <a:solidFill>
                  <a:srgbClr val="60A0B0"/>
                </a:solidFill>
                <a:latin typeface="Courier"/>
              </a:rPr>
              <a:t># Select 100 random</a:t>
            </a:r>
            <a:br>
              <a:rPr sz="2000" dirty="0"/>
            </a:br>
            <a:r>
              <a:rPr sz="1200" dirty="0">
                <a:solidFill>
                  <a:srgbClr val="4070A0"/>
                </a:solidFill>
                <a:latin typeface="Courier"/>
              </a:rPr>
              <a:t>  </a:t>
            </a:r>
            <a:r>
              <a:rPr sz="1200" dirty="0">
                <a:latin typeface="Courier"/>
              </a:rPr>
              <a:t>sort </a:t>
            </a:r>
            <a:r>
              <a:rPr sz="1200" dirty="0">
                <a:solidFill>
                  <a:srgbClr val="666666"/>
                </a:solidFill>
                <a:latin typeface="Courier"/>
              </a:rPr>
              <a:t>%&gt;%</a:t>
            </a:r>
            <a:r>
              <a:rPr sz="1200" dirty="0">
                <a:solidFill>
                  <a:srgbClr val="4070A0"/>
                </a:solidFill>
                <a:latin typeface="Courier"/>
              </a:rPr>
              <a:t>                                    </a:t>
            </a:r>
            <a:r>
              <a:rPr sz="1200" i="1" dirty="0">
                <a:solidFill>
                  <a:srgbClr val="60A0B0"/>
                </a:solidFill>
                <a:latin typeface="Courier"/>
              </a:rPr>
              <a:t># Arrange</a:t>
            </a:r>
            <a:br>
              <a:rPr sz="2000" dirty="0"/>
            </a:br>
            <a:r>
              <a:rPr sz="1200" dirty="0">
                <a:solidFill>
                  <a:srgbClr val="4070A0"/>
                </a:solidFill>
                <a:latin typeface="Courier"/>
              </a:rPr>
              <a:t>  </a:t>
            </a:r>
            <a:r>
              <a:rPr sz="1200" b="1" dirty="0">
                <a:solidFill>
                  <a:srgbClr val="007020"/>
                </a:solidFill>
                <a:latin typeface="Courier"/>
              </a:rPr>
              <a:t>paste</a:t>
            </a:r>
            <a:r>
              <a:rPr sz="1200" dirty="0">
                <a:latin typeface="Courier"/>
              </a:rPr>
              <a:t>(</a:t>
            </a:r>
            <a:r>
              <a:rPr sz="1200" dirty="0">
                <a:solidFill>
                  <a:srgbClr val="902000"/>
                </a:solidFill>
                <a:latin typeface="Courier"/>
              </a:rPr>
              <a:t>collapse=</a:t>
            </a:r>
            <a:r>
              <a:rPr sz="1200" dirty="0">
                <a:solidFill>
                  <a:srgbClr val="4070A0"/>
                </a:solidFill>
                <a:latin typeface="Courier"/>
              </a:rPr>
              <a:t>", "</a:t>
            </a:r>
            <a:r>
              <a:rPr sz="1200" dirty="0">
                <a:latin typeface="Courier"/>
              </a:rPr>
              <a:t>)                        </a:t>
            </a:r>
            <a:r>
              <a:rPr sz="1200" i="1" dirty="0">
                <a:solidFill>
                  <a:srgbClr val="60A0B0"/>
                </a:solidFill>
                <a:latin typeface="Courier"/>
              </a:rPr>
              <a:t># Delimit with commas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many surgeries?</a:t>
            </a:r>
          </a:p>
        </p:txBody>
      </p:sp>
      <p:sp>
        <p:nvSpPr>
          <p:cNvPr id="3" name="Content Placeholder 2"/>
          <p:cNvSpPr>
            <a:spLocks noGrp="1"/>
          </p:cNvSpPr>
          <p:nvPr>
            <p:ph idx="1"/>
          </p:nvPr>
        </p:nvSpPr>
        <p:spPr/>
        <p:txBody>
          <a:bodyPr>
            <a:noAutofit/>
          </a:bodyPr>
          <a:lstStyle/>
          <a:p>
            <a:pPr marL="0" lvl="0" indent="0">
              <a:buNone/>
            </a:pPr>
            <a:r>
              <a:rPr sz="2000" dirty="0"/>
              <a:t>“acromion-, adenoid-, </a:t>
            </a:r>
            <a:r>
              <a:rPr sz="2000" dirty="0" err="1"/>
              <a:t>alveol</a:t>
            </a:r>
            <a:r>
              <a:rPr sz="2000" dirty="0"/>
              <a:t>-, </a:t>
            </a:r>
            <a:r>
              <a:rPr sz="2000" dirty="0" err="1"/>
              <a:t>apic</a:t>
            </a:r>
            <a:r>
              <a:rPr sz="2000" dirty="0"/>
              <a:t>-, </a:t>
            </a:r>
            <a:r>
              <a:rPr sz="2000" dirty="0" err="1"/>
              <a:t>apico</a:t>
            </a:r>
            <a:r>
              <a:rPr sz="2000" dirty="0"/>
              <a:t>-, </a:t>
            </a:r>
            <a:r>
              <a:rPr sz="2000" dirty="0" err="1"/>
              <a:t>arthr</a:t>
            </a:r>
            <a:r>
              <a:rPr sz="2000" dirty="0"/>
              <a:t>-, arytenoid-, astragal-, </a:t>
            </a:r>
            <a:r>
              <a:rPr sz="2000" dirty="0" err="1"/>
              <a:t>ather</a:t>
            </a:r>
            <a:r>
              <a:rPr sz="2000" dirty="0"/>
              <a:t>-, burs-, </a:t>
            </a:r>
            <a:r>
              <a:rPr sz="2000" dirty="0" err="1"/>
              <a:t>capsul</a:t>
            </a:r>
            <a:r>
              <a:rPr sz="2000" dirty="0"/>
              <a:t>-, carp-, </a:t>
            </a:r>
            <a:r>
              <a:rPr sz="2000" dirty="0" err="1"/>
              <a:t>clitor</a:t>
            </a:r>
            <a:r>
              <a:rPr sz="2000" dirty="0"/>
              <a:t>-, </a:t>
            </a:r>
            <a:r>
              <a:rPr sz="2000" dirty="0" err="1"/>
              <a:t>coccyg</a:t>
            </a:r>
            <a:r>
              <a:rPr sz="2000" dirty="0"/>
              <a:t>-, </a:t>
            </a:r>
            <a:r>
              <a:rPr sz="2000" dirty="0" err="1"/>
              <a:t>crani</a:t>
            </a:r>
            <a:r>
              <a:rPr sz="2000" dirty="0"/>
              <a:t>-, </a:t>
            </a:r>
            <a:r>
              <a:rPr sz="2000" dirty="0" err="1"/>
              <a:t>dacryoaden</a:t>
            </a:r>
            <a:r>
              <a:rPr sz="2000" dirty="0"/>
              <a:t>-, </a:t>
            </a:r>
            <a:r>
              <a:rPr sz="2000" dirty="0" err="1"/>
              <a:t>dacryocyst</a:t>
            </a:r>
            <a:r>
              <a:rPr sz="2000" dirty="0"/>
              <a:t>-, </a:t>
            </a:r>
            <a:r>
              <a:rPr sz="2000" dirty="0" err="1"/>
              <a:t>diaphys</a:t>
            </a:r>
            <a:r>
              <a:rPr sz="2000" dirty="0"/>
              <a:t>-, </a:t>
            </a:r>
            <a:r>
              <a:rPr sz="2000" dirty="0" err="1"/>
              <a:t>disarticulationhemipelv</a:t>
            </a:r>
            <a:r>
              <a:rPr sz="2000" dirty="0"/>
              <a:t>-, disk-, </a:t>
            </a:r>
            <a:r>
              <a:rPr sz="2000" dirty="0" err="1"/>
              <a:t>diverticul</a:t>
            </a:r>
            <a:r>
              <a:rPr sz="2000" dirty="0"/>
              <a:t>-, </a:t>
            </a:r>
            <a:r>
              <a:rPr sz="2000" dirty="0" err="1"/>
              <a:t>endarter</a:t>
            </a:r>
            <a:r>
              <a:rPr sz="2000" dirty="0"/>
              <a:t>-, </a:t>
            </a:r>
            <a:r>
              <a:rPr sz="2000" dirty="0" err="1"/>
              <a:t>epididym</a:t>
            </a:r>
            <a:r>
              <a:rPr sz="2000" dirty="0"/>
              <a:t>-, </a:t>
            </a:r>
            <a:r>
              <a:rPr sz="2000" dirty="0" err="1"/>
              <a:t>epiglottid</a:t>
            </a:r>
            <a:r>
              <a:rPr sz="2000" dirty="0"/>
              <a:t>-, </a:t>
            </a:r>
            <a:r>
              <a:rPr sz="2000" dirty="0" err="1"/>
              <a:t>epiplo</a:t>
            </a:r>
            <a:r>
              <a:rPr sz="2000" dirty="0"/>
              <a:t>-, ethmoid-, fasci-, </a:t>
            </a:r>
            <a:r>
              <a:rPr sz="2000" dirty="0" err="1"/>
              <a:t>fistul</a:t>
            </a:r>
            <a:r>
              <a:rPr sz="2000" dirty="0"/>
              <a:t>-, </a:t>
            </a:r>
            <a:r>
              <a:rPr sz="2000" dirty="0" err="1"/>
              <a:t>frenul</a:t>
            </a:r>
            <a:r>
              <a:rPr sz="2000" dirty="0"/>
              <a:t>-, ganglion-, </a:t>
            </a:r>
            <a:r>
              <a:rPr sz="2000" dirty="0" err="1"/>
              <a:t>gastr</a:t>
            </a:r>
            <a:r>
              <a:rPr sz="2000" dirty="0"/>
              <a:t>-, </a:t>
            </a:r>
            <a:r>
              <a:rPr sz="2000" dirty="0" err="1"/>
              <a:t>gingiv</a:t>
            </a:r>
            <a:r>
              <a:rPr sz="2000" dirty="0"/>
              <a:t>-, gloss-, </a:t>
            </a:r>
            <a:r>
              <a:rPr sz="2000" dirty="0" err="1"/>
              <a:t>hemigastr</a:t>
            </a:r>
            <a:r>
              <a:rPr sz="2000" dirty="0"/>
              <a:t>-, </a:t>
            </a:r>
            <a:r>
              <a:rPr sz="2000" dirty="0" err="1"/>
              <a:t>hemigloss</a:t>
            </a:r>
            <a:r>
              <a:rPr sz="2000" dirty="0"/>
              <a:t>-, </a:t>
            </a:r>
            <a:r>
              <a:rPr sz="2000" dirty="0" err="1"/>
              <a:t>hemilamin</a:t>
            </a:r>
            <a:r>
              <a:rPr sz="2000" dirty="0"/>
              <a:t>-, </a:t>
            </a:r>
            <a:r>
              <a:rPr sz="2000" dirty="0" err="1"/>
              <a:t>hemilaryng</a:t>
            </a:r>
            <a:r>
              <a:rPr sz="2000" dirty="0"/>
              <a:t>-, </a:t>
            </a:r>
            <a:r>
              <a:rPr sz="2000" dirty="0" err="1"/>
              <a:t>hemiphalang</a:t>
            </a:r>
            <a:r>
              <a:rPr sz="2000" dirty="0"/>
              <a:t>-, hemorrhoid-, </a:t>
            </a:r>
            <a:r>
              <a:rPr sz="2000" dirty="0" err="1"/>
              <a:t>hepat</a:t>
            </a:r>
            <a:r>
              <a:rPr sz="2000" dirty="0"/>
              <a:t>-, hymen-, </a:t>
            </a:r>
            <a:r>
              <a:rPr sz="2000" dirty="0" err="1"/>
              <a:t>hyster</a:t>
            </a:r>
            <a:r>
              <a:rPr sz="2000" dirty="0"/>
              <a:t>-, </a:t>
            </a:r>
            <a:r>
              <a:rPr sz="2000" dirty="0" err="1"/>
              <a:t>infundibul</a:t>
            </a:r>
            <a:r>
              <a:rPr sz="2000" dirty="0"/>
              <a:t>-, irid-, labyrinth-, </a:t>
            </a:r>
            <a:r>
              <a:rPr sz="2000" dirty="0" err="1"/>
              <a:t>lamin</a:t>
            </a:r>
            <a:r>
              <a:rPr sz="2000" dirty="0"/>
              <a:t>-, lip-, lump-, </a:t>
            </a:r>
            <a:r>
              <a:rPr sz="2000" dirty="0" err="1"/>
              <a:t>mucos</a:t>
            </a:r>
            <a:r>
              <a:rPr sz="2000" dirty="0"/>
              <a:t>-, my-, </a:t>
            </a:r>
            <a:r>
              <a:rPr sz="2000" dirty="0" err="1"/>
              <a:t>myom</a:t>
            </a:r>
            <a:r>
              <a:rPr sz="2000" dirty="0"/>
              <a:t>-, </a:t>
            </a:r>
            <a:r>
              <a:rPr sz="2000" dirty="0" err="1"/>
              <a:t>nephr</a:t>
            </a:r>
            <a:r>
              <a:rPr sz="2000" dirty="0"/>
              <a:t>-, </a:t>
            </a:r>
            <a:r>
              <a:rPr sz="2000" dirty="0" err="1"/>
              <a:t>nephroureter</a:t>
            </a:r>
            <a:r>
              <a:rPr sz="2000" dirty="0"/>
              <a:t>-, </a:t>
            </a:r>
            <a:r>
              <a:rPr sz="2000" dirty="0" err="1"/>
              <a:t>oophor</a:t>
            </a:r>
            <a:r>
              <a:rPr sz="2000" dirty="0"/>
              <a:t>-, </a:t>
            </a:r>
            <a:r>
              <a:rPr sz="2000" dirty="0" err="1"/>
              <a:t>osteophyt</a:t>
            </a:r>
            <a:r>
              <a:rPr sz="2000" dirty="0"/>
              <a:t>-, </a:t>
            </a:r>
            <a:r>
              <a:rPr sz="2000" dirty="0" err="1"/>
              <a:t>pannicul</a:t>
            </a:r>
            <a:r>
              <a:rPr sz="2000" dirty="0"/>
              <a:t>-, </a:t>
            </a:r>
            <a:r>
              <a:rPr sz="2000" dirty="0" err="1"/>
              <a:t>patell</a:t>
            </a:r>
            <a:r>
              <a:rPr sz="2000" dirty="0"/>
              <a:t>-, </a:t>
            </a:r>
            <a:r>
              <a:rPr sz="2000" dirty="0" err="1"/>
              <a:t>phalang</a:t>
            </a:r>
            <a:r>
              <a:rPr sz="2000" dirty="0"/>
              <a:t>-, </a:t>
            </a:r>
            <a:r>
              <a:rPr sz="2000" dirty="0" err="1"/>
              <a:t>pharyngolaryng</a:t>
            </a:r>
            <a:r>
              <a:rPr sz="2000" dirty="0"/>
              <a:t>-, </a:t>
            </a:r>
            <a:r>
              <a:rPr sz="2000" dirty="0" err="1"/>
              <a:t>phleb</a:t>
            </a:r>
            <a:r>
              <a:rPr sz="2000" dirty="0"/>
              <a:t>-, </a:t>
            </a:r>
            <a:r>
              <a:rPr sz="2000" dirty="0" err="1"/>
              <a:t>pleur</a:t>
            </a:r>
            <a:r>
              <a:rPr sz="2000" dirty="0"/>
              <a:t>-, plex-, </a:t>
            </a:r>
            <a:r>
              <a:rPr sz="2000" dirty="0" err="1"/>
              <a:t>pneumon</a:t>
            </a:r>
            <a:r>
              <a:rPr sz="2000" dirty="0"/>
              <a:t>-, </a:t>
            </a:r>
            <a:r>
              <a:rPr sz="2000" dirty="0" err="1"/>
              <a:t>postadenoid</a:t>
            </a:r>
            <a:r>
              <a:rPr sz="2000" dirty="0"/>
              <a:t>-, </a:t>
            </a:r>
            <a:r>
              <a:rPr sz="2000" dirty="0" err="1"/>
              <a:t>postcholecyst</a:t>
            </a:r>
            <a:r>
              <a:rPr sz="2000" dirty="0"/>
              <a:t>-, </a:t>
            </a:r>
            <a:r>
              <a:rPr sz="2000" dirty="0" err="1"/>
              <a:t>postgastr</a:t>
            </a:r>
            <a:r>
              <a:rPr sz="2000" dirty="0"/>
              <a:t>-, </a:t>
            </a:r>
            <a:r>
              <a:rPr sz="2000" dirty="0" err="1"/>
              <a:t>postlymphaden</a:t>
            </a:r>
            <a:r>
              <a:rPr sz="2000" dirty="0"/>
              <a:t>-, </a:t>
            </a:r>
            <a:r>
              <a:rPr sz="2000" dirty="0" err="1"/>
              <a:t>postmastoid</a:t>
            </a:r>
            <a:r>
              <a:rPr sz="2000" dirty="0"/>
              <a:t>-, </a:t>
            </a:r>
            <a:r>
              <a:rPr sz="2000" dirty="0" err="1"/>
              <a:t>postpolyp</a:t>
            </a:r>
            <a:r>
              <a:rPr sz="2000" dirty="0"/>
              <a:t>-, </a:t>
            </a:r>
            <a:r>
              <a:rPr sz="2000" dirty="0" err="1"/>
              <a:t>postprostat</a:t>
            </a:r>
            <a:r>
              <a:rPr sz="2000" dirty="0"/>
              <a:t>-, </a:t>
            </a:r>
            <a:r>
              <a:rPr sz="2000" dirty="0" err="1"/>
              <a:t>postsplen</a:t>
            </a:r>
            <a:r>
              <a:rPr sz="2000" dirty="0"/>
              <a:t>-, </a:t>
            </a:r>
            <a:r>
              <a:rPr sz="2000" dirty="0" err="1"/>
              <a:t>prostat</a:t>
            </a:r>
            <a:r>
              <a:rPr sz="2000" dirty="0"/>
              <a:t>-, rectosigmoid-, </a:t>
            </a:r>
            <a:r>
              <a:rPr sz="2000" dirty="0" err="1"/>
              <a:t>salping</a:t>
            </a:r>
            <a:r>
              <a:rPr sz="2000" dirty="0"/>
              <a:t>-, </a:t>
            </a:r>
            <a:r>
              <a:rPr sz="2000" dirty="0" err="1"/>
              <a:t>salpingoophor</a:t>
            </a:r>
            <a:r>
              <a:rPr sz="2000" dirty="0"/>
              <a:t>-, </a:t>
            </a:r>
            <a:r>
              <a:rPr sz="2000" dirty="0" err="1"/>
              <a:t>scler</a:t>
            </a:r>
            <a:r>
              <a:rPr sz="2000" dirty="0"/>
              <a:t>-, segment-, </a:t>
            </a:r>
            <a:r>
              <a:rPr sz="2000" dirty="0" err="1"/>
              <a:t>sequestr</a:t>
            </a:r>
            <a:r>
              <a:rPr sz="2000" dirty="0"/>
              <a:t>-, </a:t>
            </a:r>
            <a:r>
              <a:rPr sz="2000" dirty="0" err="1"/>
              <a:t>sialoaden</a:t>
            </a:r>
            <a:r>
              <a:rPr sz="2000" dirty="0"/>
              <a:t>-, sigmoid-, sphenoid-, </a:t>
            </a:r>
            <a:r>
              <a:rPr sz="2000" dirty="0" err="1"/>
              <a:t>sympath</a:t>
            </a:r>
            <a:r>
              <a:rPr sz="2000" dirty="0"/>
              <a:t>-, </a:t>
            </a:r>
            <a:r>
              <a:rPr sz="2000" dirty="0" err="1"/>
              <a:t>synov</a:t>
            </a:r>
            <a:r>
              <a:rPr sz="2000" dirty="0"/>
              <a:t>-, tenon-, </a:t>
            </a:r>
            <a:r>
              <a:rPr sz="2000" dirty="0" err="1"/>
              <a:t>tenosynov</a:t>
            </a:r>
            <a:r>
              <a:rPr sz="2000" dirty="0"/>
              <a:t>-, </a:t>
            </a:r>
            <a:r>
              <a:rPr sz="2000" dirty="0" err="1"/>
              <a:t>trabecul</a:t>
            </a:r>
            <a:r>
              <a:rPr sz="2000" dirty="0"/>
              <a:t>-, </a:t>
            </a:r>
            <a:r>
              <a:rPr sz="2000" dirty="0" err="1"/>
              <a:t>trachel</a:t>
            </a:r>
            <a:r>
              <a:rPr sz="2000" dirty="0"/>
              <a:t>-, trisection-, </a:t>
            </a:r>
            <a:r>
              <a:rPr sz="2000" dirty="0" err="1"/>
              <a:t>trisegment</a:t>
            </a:r>
            <a:r>
              <a:rPr sz="2000" dirty="0"/>
              <a:t>-, </a:t>
            </a:r>
            <a:r>
              <a:rPr sz="2000" dirty="0" err="1"/>
              <a:t>turbin</a:t>
            </a:r>
            <a:r>
              <a:rPr sz="2000" dirty="0"/>
              <a:t>-, </a:t>
            </a:r>
            <a:r>
              <a:rPr sz="2000" dirty="0" err="1"/>
              <a:t>tyl</a:t>
            </a:r>
            <a:r>
              <a:rPr sz="2000" dirty="0"/>
              <a:t>-, </a:t>
            </a:r>
            <a:r>
              <a:rPr sz="2000" dirty="0" err="1"/>
              <a:t>tympanomastoid</a:t>
            </a:r>
            <a:r>
              <a:rPr sz="2000" dirty="0"/>
              <a:t>-, </a:t>
            </a:r>
            <a:r>
              <a:rPr sz="2000" dirty="0" err="1"/>
              <a:t>umbil</a:t>
            </a:r>
            <a:r>
              <a:rPr sz="2000" dirty="0"/>
              <a:t>-, </a:t>
            </a:r>
            <a:r>
              <a:rPr sz="2000" dirty="0" err="1"/>
              <a:t>urethr</a:t>
            </a:r>
            <a:r>
              <a:rPr sz="2000" dirty="0"/>
              <a:t>-, </a:t>
            </a:r>
            <a:r>
              <a:rPr sz="2000" dirty="0" err="1"/>
              <a:t>uvul</a:t>
            </a:r>
            <a:r>
              <a:rPr sz="2000" dirty="0"/>
              <a:t>-, </a:t>
            </a:r>
            <a:r>
              <a:rPr sz="2000" dirty="0" err="1"/>
              <a:t>vagin</a:t>
            </a:r>
            <a:r>
              <a:rPr sz="2000" dirty="0"/>
              <a:t>-, </a:t>
            </a:r>
            <a:r>
              <a:rPr sz="2000" dirty="0" err="1"/>
              <a:t>valv</a:t>
            </a:r>
            <a:r>
              <a:rPr sz="2000" dirty="0"/>
              <a:t>-, vas-, </a:t>
            </a:r>
            <a:r>
              <a:rPr sz="2000" dirty="0" err="1"/>
              <a:t>vesicul</a:t>
            </a:r>
            <a:r>
              <a:rPr sz="2000" dirty="0"/>
              <a:t>-, </a:t>
            </a:r>
            <a:r>
              <a:rPr sz="2000" dirty="0" err="1"/>
              <a:t>vulv</a:t>
            </a:r>
            <a:r>
              <a:rPr sz="2000" dirty="0"/>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Mei Liu, Acute Kidney Injury</a:t>
            </a:r>
          </a:p>
        </p:txBody>
      </p:sp>
      <p:pic>
        <p:nvPicPr>
          <p:cNvPr id="3" name="Picture 1" descr="images/liu-publication-resized.png"/>
          <p:cNvPicPr>
            <a:picLocks noGrp="1" noChangeAspect="1"/>
          </p:cNvPicPr>
          <p:nvPr/>
        </p:nvPicPr>
        <p:blipFill>
          <a:blip r:embed="rId3"/>
          <a:stretch>
            <a:fillRect/>
          </a:stretch>
        </p:blipFill>
        <p:spPr bwMode="auto">
          <a:xfrm>
            <a:off x="609600" y="1600200"/>
            <a:ext cx="79248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Mei Liu, next to one of her research publications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Requirements needed for mining the electronic health record</a:t>
            </a:r>
          </a:p>
        </p:txBody>
      </p:sp>
      <p:sp>
        <p:nvSpPr>
          <p:cNvPr id="3" name="Content Placeholder 2"/>
          <p:cNvSpPr>
            <a:spLocks noGrp="1"/>
          </p:cNvSpPr>
          <p:nvPr>
            <p:ph idx="1"/>
          </p:nvPr>
        </p:nvSpPr>
        <p:spPr/>
        <p:txBody>
          <a:bodyPr/>
          <a:lstStyle/>
          <a:p>
            <a:pPr marL="0" lvl="0" indent="0">
              <a:buNone/>
            </a:pPr>
            <a:r>
              <a:t>Technical requirements</a:t>
            </a:r>
          </a:p>
          <a:p>
            <a:pPr lvl="1"/>
            <a:r>
              <a:t>Working familiarity with SQL</a:t>
            </a:r>
          </a:p>
          <a:p>
            <a:pPr lvl="1"/>
            <a:r>
              <a:t>Data wrangling skills</a:t>
            </a:r>
          </a:p>
          <a:p>
            <a:pPr marL="0" lvl="0" indent="0">
              <a:buNone/>
            </a:pPr>
            <a:r>
              <a:t>Non-technical requirements</a:t>
            </a:r>
          </a:p>
          <a:p>
            <a:pPr lvl="1"/>
            <a:r>
              <a:t>Lust for data</a:t>
            </a:r>
          </a:p>
          <a:p>
            <a:pPr lvl="1"/>
            <a:r>
              <a:t>An interesting backyard</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Informatics meetup</a:t>
            </a:r>
          </a:p>
        </p:txBody>
      </p:sp>
      <p:pic>
        <p:nvPicPr>
          <p:cNvPr id="3" name="Picture 1" descr="images/infomatics-meetup-resized.png"/>
          <p:cNvPicPr>
            <a:picLocks noGrp="1" noChangeAspect="1"/>
          </p:cNvPicPr>
          <p:nvPr/>
        </p:nvPicPr>
        <p:blipFill>
          <a:blip r:embed="rId3"/>
          <a:stretch>
            <a:fillRect/>
          </a:stretch>
        </p:blipFill>
        <p:spPr bwMode="auto">
          <a:xfrm>
            <a:off x="1447800" y="1600200"/>
            <a:ext cx="6261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Flier for May 23 Informatics meetup</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Bibliography</a:t>
            </a:r>
          </a:p>
        </p:txBody>
      </p:sp>
      <p:sp>
        <p:nvSpPr>
          <p:cNvPr id="3" name="Content Placeholder 2"/>
          <p:cNvSpPr>
            <a:spLocks noGrp="1"/>
          </p:cNvSpPr>
          <p:nvPr>
            <p:ph idx="1"/>
          </p:nvPr>
        </p:nvSpPr>
        <p:spPr/>
        <p:txBody>
          <a:bodyPr/>
          <a:lstStyle/>
          <a:p>
            <a:pPr marL="0" lvl="0" indent="0">
              <a:buNone/>
            </a:pPr>
            <a:r>
              <a:t>You can find more information at</a:t>
            </a:r>
          </a:p>
          <a:p>
            <a:pPr lvl="1"/>
            <a:r>
              <a:rPr>
                <a:hlinkClick r:id="rId3"/>
              </a:rPr>
              <a:t>https://github.com/kumc-bmi/heron-i2b2-analytics</a:t>
            </a:r>
          </a:p>
          <a:p>
            <a:pPr marL="0" lvl="0" indent="0">
              <a:buNone/>
            </a:pPr>
            <a:r>
              <a:t>In particular, look for</a:t>
            </a:r>
          </a:p>
          <a:p>
            <a:pPr lvl="1"/>
            <a:r>
              <a:t>doc/mining-v2-image-credits.txt</a:t>
            </a:r>
          </a:p>
          <a:p>
            <a:pPr lvl="1"/>
            <a:r>
              <a:t>doc/mining-v2-slides.pptx</a:t>
            </a:r>
          </a:p>
          <a:p>
            <a:pPr lvl="1"/>
            <a:r>
              <a:t>doc/mining-v2-speaker-notes.pdf</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many researchers…?</a:t>
            </a:r>
          </a:p>
        </p:txBody>
      </p:sp>
      <p:pic>
        <p:nvPicPr>
          <p:cNvPr id="3" name="Picture 1" descr="images/clear_light_bulb-resized.png"/>
          <p:cNvPicPr>
            <a:picLocks noGrp="1" noChangeAspect="1"/>
          </p:cNvPicPr>
          <p:nvPr/>
        </p:nvPicPr>
        <p:blipFill>
          <a:blip r:embed="rId3"/>
          <a:stretch>
            <a:fillRect/>
          </a:stretch>
        </p:blipFill>
        <p:spPr bwMode="auto">
          <a:xfrm>
            <a:off x="3060700" y="1600200"/>
            <a:ext cx="30099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image of a light bulb</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best thing about being a statistician…</a:t>
            </a:r>
          </a:p>
        </p:txBody>
      </p:sp>
      <p:pic>
        <p:nvPicPr>
          <p:cNvPr id="3" name="Picture 1" descr="images/tukey-resized.png"/>
          <p:cNvPicPr>
            <a:picLocks noGrp="1" noChangeAspect="1"/>
          </p:cNvPicPr>
          <p:nvPr/>
        </p:nvPicPr>
        <p:blipFill>
          <a:blip r:embed="rId3"/>
          <a:stretch>
            <a:fillRect/>
          </a:stretch>
        </p:blipFill>
        <p:spPr bwMode="auto">
          <a:xfrm>
            <a:off x="2921000" y="1600200"/>
            <a:ext cx="33020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John Tukey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Children’s Mercy Hospital</a:t>
            </a:r>
          </a:p>
        </p:txBody>
      </p:sp>
      <p:pic>
        <p:nvPicPr>
          <p:cNvPr id="3" name="Picture 1" descr="images/cmh-resized.png"/>
          <p:cNvPicPr>
            <a:picLocks noGrp="1" noChangeAspect="1"/>
          </p:cNvPicPr>
          <p:nvPr/>
        </p:nvPicPr>
        <p:blipFill>
          <a:blip r:embed="rId3"/>
          <a:stretch>
            <a:fillRect/>
          </a:stretch>
        </p:blipFill>
        <p:spPr bwMode="auto">
          <a:xfrm>
            <a:off x="1498600" y="1600200"/>
            <a:ext cx="61468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Image of Children’s Mercy Hospital, Adele Hall Campus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Cleveland Chiropractic</a:t>
            </a:r>
          </a:p>
        </p:txBody>
      </p:sp>
      <p:pic>
        <p:nvPicPr>
          <p:cNvPr id="3" name="Picture 1" descr="images/cleveland-resized.png"/>
          <p:cNvPicPr>
            <a:picLocks noGrp="1" noChangeAspect="1"/>
          </p:cNvPicPr>
          <p:nvPr/>
        </p:nvPicPr>
        <p:blipFill>
          <a:blip r:embed="rId3"/>
          <a:stretch>
            <a:fillRect/>
          </a:stretch>
        </p:blipFill>
        <p:spPr bwMode="auto">
          <a:xfrm>
            <a:off x="1549400" y="1600200"/>
            <a:ext cx="60452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Cleveland Chiropractic College campus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MRI Global</a:t>
            </a:r>
          </a:p>
        </p:txBody>
      </p:sp>
      <p:pic>
        <p:nvPicPr>
          <p:cNvPr id="3" name="Picture 1" descr="images/mriglobal-resized.png"/>
          <p:cNvPicPr>
            <a:picLocks noGrp="1" noChangeAspect="1"/>
          </p:cNvPicPr>
          <p:nvPr/>
        </p:nvPicPr>
        <p:blipFill>
          <a:blip r:embed="rId3"/>
          <a:stretch>
            <a:fillRect/>
          </a:stretch>
        </p:blipFill>
        <p:spPr bwMode="auto">
          <a:xfrm>
            <a:off x="990600" y="1600200"/>
            <a:ext cx="7150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MRI Global building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North Kansas City Hospital</a:t>
            </a:r>
          </a:p>
        </p:txBody>
      </p:sp>
      <p:pic>
        <p:nvPicPr>
          <p:cNvPr id="3" name="Picture 1" descr="images/nkc-hospital-resized.png"/>
          <p:cNvPicPr>
            <a:picLocks noGrp="1" noChangeAspect="1"/>
          </p:cNvPicPr>
          <p:nvPr/>
        </p:nvPicPr>
        <p:blipFill>
          <a:blip r:embed="rId3"/>
          <a:stretch>
            <a:fillRect/>
          </a:stretch>
        </p:blipFill>
        <p:spPr bwMode="auto">
          <a:xfrm>
            <a:off x="1562100" y="1600200"/>
            <a:ext cx="60325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North Kansas City Hospital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Saint Luke’s Hospital</a:t>
            </a:r>
          </a:p>
        </p:txBody>
      </p:sp>
      <p:pic>
        <p:nvPicPr>
          <p:cNvPr id="3" name="Picture 1" descr="images/slh-resized.png"/>
          <p:cNvPicPr>
            <a:picLocks noGrp="1" noChangeAspect="1"/>
          </p:cNvPicPr>
          <p:nvPr/>
        </p:nvPicPr>
        <p:blipFill>
          <a:blip r:embed="rId3"/>
          <a:stretch>
            <a:fillRect/>
          </a:stretch>
        </p:blipFill>
        <p:spPr bwMode="auto">
          <a:xfrm>
            <a:off x="622300" y="1600200"/>
            <a:ext cx="78994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Saint Luke’s Hospital building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Truman Medical Center</a:t>
            </a:r>
          </a:p>
        </p:txBody>
      </p:sp>
      <p:pic>
        <p:nvPicPr>
          <p:cNvPr id="3" name="Picture 1" descr="images/tmc-resized.png"/>
          <p:cNvPicPr>
            <a:picLocks noGrp="1" noChangeAspect="1"/>
          </p:cNvPicPr>
          <p:nvPr/>
        </p:nvPicPr>
        <p:blipFill>
          <a:blip r:embed="rId3"/>
          <a:stretch>
            <a:fillRect/>
          </a:stretch>
        </p:blipFill>
        <p:spPr bwMode="auto">
          <a:xfrm>
            <a:off x="1562100" y="1600200"/>
            <a:ext cx="60325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Truman Medical Center building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1546</Words>
  <Application>Microsoft Office PowerPoint</Application>
  <PresentationFormat>On-screen Show (4:3)</PresentationFormat>
  <Paragraphs>98</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Courier</vt:lpstr>
      <vt:lpstr>Office Theme</vt:lpstr>
      <vt:lpstr>Mining the Electronic Health Record</vt:lpstr>
      <vt:lpstr>How many researchers…?</vt:lpstr>
      <vt:lpstr>The best thing about being a statistician…</vt:lpstr>
      <vt:lpstr>Children’s Mercy Hospital</vt:lpstr>
      <vt:lpstr>Cleveland Chiropractic</vt:lpstr>
      <vt:lpstr>MRI Global</vt:lpstr>
      <vt:lpstr>North Kansas City Hospital</vt:lpstr>
      <vt:lpstr>Saint Luke’s Hospital</vt:lpstr>
      <vt:lpstr>Truman Medical Center</vt:lpstr>
      <vt:lpstr>UMKC and KUMC</vt:lpstr>
      <vt:lpstr>New backyard: Russ Waitman</vt:lpstr>
      <vt:lpstr>i2b2 software</vt:lpstr>
      <vt:lpstr>The database structure behind i2b2</vt:lpstr>
      <vt:lpstr>How many surgeries?</vt:lpstr>
      <vt:lpstr>How many surgeries?</vt:lpstr>
      <vt:lpstr>Mei Liu, Acute Kidney Injury</vt:lpstr>
      <vt:lpstr>Requirements needed for mining the electronic health record</vt:lpstr>
      <vt:lpstr>Informatics meetup</vt:lpstr>
      <vt:lpstr>Bibliography</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TotalTime>
  <Words>26</Words>
  <Application>Microsoft Office PowerPoint</Application>
  <PresentationFormat>On-screen Show (4:3)</PresentationFormat>
  <Paragraphs>10</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Title</vt:lpstr>
      <vt:lpstr>Slide Title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Mining the Electronic Health Record</dc:title>
  <dc:creator>Steve Simon, Department of Biomedical and Health Informatics, UMKC</dc:creator>
  <cp:keywords/>
  <cp:lastModifiedBy>Stephen Simon</cp:lastModifiedBy>
  <cp:revision>1</cp:revision>
  <cp:lastPrinted>2019-03-24T17:21:46Z</cp:lastPrinted>
  <dcterms:created xsi:type="dcterms:W3CDTF">2019-03-24T17:15:51Z</dcterms:created>
  <dcterms:modified xsi:type="dcterms:W3CDTF">2019-03-24T17:23:31Z</dcterms:modified>
</cp:coreProperties>
</file>